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88825" cy="6858000"/>
  <p:notesSz cx="6858000" cy="9144000"/>
  <p:embeddedFontLst>
    <p:embeddedFont>
      <p:font typeface="Century" panose="02040604050505020304"/>
      <p:regular r:id="rId18"/>
    </p:embeddedFont>
    <p:embeddedFont>
      <p:font typeface="Erica One" panose="02000000000000000000"/>
      <p:regular r:id="rId19"/>
    </p:embeddedFont>
    <p:embeddedFont>
      <p:font typeface="Geo" panose="02000603000000000000"/>
      <p:regular r:id="rId20"/>
    </p:embeddedFont>
    <p:embeddedFont>
      <p:font typeface="Comic Sans MS" panose="030F0702030302020204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pos="3839"/>
        <p:guide orient="horz" pos="216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</a:fld>
            <a:endParaRPr sz="1200" b="0" i="0" u="none" strike="noStrike" cap="none">
              <a:solidFill>
                <a:schemeClr val="dk1"/>
              </a:solidFill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1:notes"/>
          <p:cNvSpPr/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10:notes"/>
          <p:cNvSpPr/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11:notes"/>
          <p:cNvSpPr/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2:notes"/>
          <p:cNvSpPr/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3:notes"/>
          <p:cNvSpPr/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4:notes"/>
          <p:cNvSpPr/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5:notes"/>
          <p:cNvSpPr/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6:notes"/>
          <p:cNvSpPr/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7:notes"/>
          <p:cNvSpPr/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8:notes"/>
          <p:cNvSpPr/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p9:notes"/>
          <p:cNvSpPr/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674812" y="1524000"/>
            <a:ext cx="883920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" panose="02040604050505020304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type="subTitle" idx="1"/>
          </p:nvPr>
        </p:nvSpPr>
        <p:spPr>
          <a:xfrm>
            <a:off x="1674813" y="4876800"/>
            <a:ext cx="7162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8C45"/>
              </a:buClr>
              <a:buSzPts val="2000"/>
              <a:buNone/>
              <a:defRPr sz="2000" cap="none">
                <a:solidFill>
                  <a:srgbClr val="6C8C45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e Picture with Caption">
  <p:cSld name="Alternate Picture with 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75" name="Google Shape;75;p22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rgbClr val="527527">
              <a:alpha val="7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76" name="Google Shape;76;p22"/>
          <p:cNvSpPr txBox="1"/>
          <p:nvPr>
            <p:ph type="title"/>
          </p:nvPr>
        </p:nvSpPr>
        <p:spPr>
          <a:xfrm>
            <a:off x="608013" y="685800"/>
            <a:ext cx="42672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" panose="02040604050505020304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type="body" idx="1"/>
          </p:nvPr>
        </p:nvSpPr>
        <p:spPr>
          <a:xfrm>
            <a:off x="608013" y="4724400"/>
            <a:ext cx="42672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22" descr="An empty placeholder to add an image. Click on the placeholder and select the image that you wish to add.&#10;"/>
          <p:cNvSpPr/>
          <p:nvPr>
            <p:ph type="pic" idx="2"/>
          </p:nvPr>
        </p:nvSpPr>
        <p:spPr>
          <a:xfrm>
            <a:off x="6094413" y="685800"/>
            <a:ext cx="5486400" cy="5486400"/>
          </a:xfrm>
          <a:prstGeom prst="rect">
            <a:avLst/>
          </a:prstGeom>
          <a:solidFill>
            <a:srgbClr val="1D1B10"/>
          </a:solidFill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algn="ctr" rotWithShape="0">
              <a:srgbClr val="000000">
                <a:alpha val="49803"/>
              </a:srgbClr>
            </a:outerShdw>
          </a:effectLst>
        </p:spPr>
      </p:sp>
      <p:sp>
        <p:nvSpPr>
          <p:cNvPr id="79" name="Google Shape;79;p22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type="body" idx="1"/>
          </p:nvPr>
        </p:nvSpPr>
        <p:spPr>
          <a:xfrm rot="5400000">
            <a:off x="3922714" y="-800100"/>
            <a:ext cx="43434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 rot="5400000">
            <a:off x="7542212" y="2819401"/>
            <a:ext cx="5486400" cy="121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type="body" idx="1"/>
          </p:nvPr>
        </p:nvSpPr>
        <p:spPr>
          <a:xfrm rot="5400000">
            <a:off x="2627313" y="-647700"/>
            <a:ext cx="5486400" cy="815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/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type="title"/>
          </p:nvPr>
        </p:nvSpPr>
        <p:spPr>
          <a:xfrm>
            <a:off x="1293813" y="3429000"/>
            <a:ext cx="96012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" panose="02040604050505020304"/>
              <a:buNone/>
              <a:defRPr sz="48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type="body" idx="1"/>
          </p:nvPr>
        </p:nvSpPr>
        <p:spPr>
          <a:xfrm>
            <a:off x="1293813" y="685800"/>
            <a:ext cx="7543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5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type="body" idx="1"/>
          </p:nvPr>
        </p:nvSpPr>
        <p:spPr>
          <a:xfrm>
            <a:off x="1293813" y="1828800"/>
            <a:ext cx="46481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3" name="Google Shape;33;p16"/>
          <p:cNvSpPr txBox="1"/>
          <p:nvPr>
            <p:ph type="body" idx="2"/>
          </p:nvPr>
        </p:nvSpPr>
        <p:spPr>
          <a:xfrm>
            <a:off x="6246812" y="1828801"/>
            <a:ext cx="4648202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4" name="Google Shape;34;p16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" panose="020406040505050203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type="body" idx="1"/>
          </p:nvPr>
        </p:nvSpPr>
        <p:spPr>
          <a:xfrm>
            <a:off x="1293813" y="1676400"/>
            <a:ext cx="4646376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0" name="Google Shape;40;p17"/>
          <p:cNvSpPr txBox="1"/>
          <p:nvPr>
            <p:ph type="body" idx="2"/>
          </p:nvPr>
        </p:nvSpPr>
        <p:spPr>
          <a:xfrm>
            <a:off x="1293813" y="2438400"/>
            <a:ext cx="4648199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1" name="Google Shape;41;p17"/>
          <p:cNvSpPr txBox="1"/>
          <p:nvPr>
            <p:ph type="body" idx="3"/>
          </p:nvPr>
        </p:nvSpPr>
        <p:spPr>
          <a:xfrm>
            <a:off x="6246812" y="1676400"/>
            <a:ext cx="4648201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2" name="Google Shape;42;p17"/>
          <p:cNvSpPr txBox="1"/>
          <p:nvPr>
            <p:ph type="body" idx="4"/>
          </p:nvPr>
        </p:nvSpPr>
        <p:spPr>
          <a:xfrm>
            <a:off x="6246812" y="2438400"/>
            <a:ext cx="4648201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3" name="Google Shape;43;p17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57" name="Google Shape;57;p2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rgbClr val="527527">
              <a:alpha val="7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58" name="Google Shape;58;p20"/>
          <p:cNvSpPr txBox="1"/>
          <p:nvPr>
            <p:ph type="title"/>
          </p:nvPr>
        </p:nvSpPr>
        <p:spPr>
          <a:xfrm>
            <a:off x="1293813" y="685800"/>
            <a:ext cx="3581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" panose="02040604050505020304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type="body" idx="1"/>
          </p:nvPr>
        </p:nvSpPr>
        <p:spPr>
          <a:xfrm>
            <a:off x="1293813" y="4724400"/>
            <a:ext cx="3581400" cy="140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20"/>
          <p:cNvSpPr txBox="1"/>
          <p:nvPr>
            <p:ph type="body" idx="2"/>
          </p:nvPr>
        </p:nvSpPr>
        <p:spPr>
          <a:xfrm>
            <a:off x="6094413" y="685800"/>
            <a:ext cx="548497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1" name="Google Shape;61;p20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66" name="Google Shape;66;p21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rgbClr val="527527">
              <a:alpha val="7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67" name="Google Shape;67;p21"/>
          <p:cNvSpPr txBox="1"/>
          <p:nvPr>
            <p:ph type="title"/>
          </p:nvPr>
        </p:nvSpPr>
        <p:spPr>
          <a:xfrm>
            <a:off x="1293813" y="685800"/>
            <a:ext cx="3581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" panose="02040604050505020304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type="body" idx="1"/>
          </p:nvPr>
        </p:nvSpPr>
        <p:spPr>
          <a:xfrm>
            <a:off x="1293813" y="4724400"/>
            <a:ext cx="3581400" cy="140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 descr="An empty placeholder to add an image. Click on the placeholder and select the image that you wish to add.&#10;"/>
          <p:cNvSpPr/>
          <p:nvPr>
            <p:ph type="pic" idx="2"/>
          </p:nvPr>
        </p:nvSpPr>
        <p:spPr>
          <a:xfrm>
            <a:off x="6094413" y="685800"/>
            <a:ext cx="5486400" cy="5486400"/>
          </a:xfrm>
          <a:prstGeom prst="rect">
            <a:avLst/>
          </a:prstGeom>
          <a:solidFill>
            <a:srgbClr val="1D1B10"/>
          </a:solidFill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algn="ctr" rotWithShape="0">
              <a:srgbClr val="000000">
                <a:alpha val="49803"/>
              </a:srgbClr>
            </a:outerShdw>
          </a:effectLst>
        </p:spPr>
      </p:sp>
      <p:sp>
        <p:nvSpPr>
          <p:cNvPr id="70" name="Google Shape;70;p21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" panose="02040604050505020304"/>
              <a:buNone/>
              <a:defRPr sz="4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" panose="02040604050505020304"/>
              <a:buChar char="–"/>
              <a:defRPr sz="2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2743200" marR="0" lvl="5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3200400" marR="0" lvl="6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3657600" marR="0" lvl="7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4114800" marR="0" lvl="8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12945" y="583704"/>
            <a:ext cx="4293096" cy="429309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99" name="Google Shape;99;p1"/>
          <p:cNvSpPr txBox="1"/>
          <p:nvPr>
            <p:ph type="ctrTitle"/>
          </p:nvPr>
        </p:nvSpPr>
        <p:spPr>
          <a:xfrm>
            <a:off x="5662295" y="635"/>
            <a:ext cx="5760720" cy="17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Erica One" panose="02000000000000000000"/>
              <a:buNone/>
            </a:pPr>
            <a:r>
              <a:rPr lang="en-US" sz="6600">
                <a:latin typeface="Times New Roman" panose="02020603050405020304" charset="0"/>
                <a:ea typeface="Erica One" panose="02000000000000000000"/>
                <a:cs typeface="Times New Roman" panose="02020603050405020304" charset="0"/>
                <a:sym typeface="Erica One" panose="02000000000000000000"/>
              </a:rPr>
              <a:t>TIC-TAC-TOE</a:t>
            </a:r>
            <a:endParaRPr lang="en-US" sz="6600">
              <a:latin typeface="Times New Roman" panose="02020603050405020304" charset="0"/>
              <a:ea typeface="Erica One" panose="02000000000000000000"/>
              <a:cs typeface="Times New Roman" panose="02020603050405020304" charset="0"/>
              <a:sym typeface="Erica One" panose="02000000000000000000"/>
            </a:endParaRPr>
          </a:p>
        </p:txBody>
      </p:sp>
      <p:sp>
        <p:nvSpPr>
          <p:cNvPr id="100" name="Google Shape;100;p1"/>
          <p:cNvSpPr txBox="1"/>
          <p:nvPr>
            <p:ph type="subTitle" idx="1"/>
          </p:nvPr>
        </p:nvSpPr>
        <p:spPr>
          <a:xfrm>
            <a:off x="5712187" y="2204864"/>
            <a:ext cx="5688632" cy="304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A38C"/>
              </a:buClr>
              <a:buSzPts val="2800"/>
              <a:buNone/>
            </a:pPr>
            <a:r>
              <a:rPr lang="en-US" sz="3200">
                <a:solidFill>
                  <a:srgbClr val="EBA38C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NAME- </a:t>
            </a:r>
            <a:r>
              <a:rPr lang="en-IN" altLang="en-US" sz="3200">
                <a:solidFill>
                  <a:srgbClr val="EBA38C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CH ADI CHARAN</a:t>
            </a:r>
            <a:r>
              <a:rPr lang="en-US" sz="3200">
                <a:solidFill>
                  <a:srgbClr val="EBA38C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 </a:t>
            </a:r>
            <a:endParaRPr lang="en-US" sz="3200">
              <a:solidFill>
                <a:srgbClr val="EBA38C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8C45"/>
              </a:buClr>
              <a:buSzPts val="2800"/>
              <a:buNone/>
            </a:pPr>
            <a:endParaRPr sz="3200">
              <a:solidFill>
                <a:srgbClr val="EBA38C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A38C"/>
              </a:buClr>
              <a:buSzPts val="2800"/>
              <a:buNone/>
            </a:pPr>
            <a:r>
              <a:rPr lang="en-US" sz="3200">
                <a:solidFill>
                  <a:srgbClr val="EBA38C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MICRO IT PROJECT</a:t>
            </a:r>
            <a:r>
              <a:rPr lang="en-IN" altLang="en-US" sz="3200">
                <a:solidFill>
                  <a:srgbClr val="EBA38C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 -  </a:t>
            </a:r>
            <a:r>
              <a:rPr lang="en-US" sz="3200">
                <a:latin typeface="Times New Roman" panose="02020603050405020304" charset="0"/>
                <a:ea typeface="Erica One" panose="02000000000000000000"/>
                <a:cs typeface="Times New Roman" panose="02020603050405020304" charset="0"/>
                <a:sym typeface="Erica One" panose="02000000000000000000"/>
              </a:rPr>
              <a:t>TIC-TAC-TOE</a:t>
            </a:r>
            <a:endParaRPr lang="en-IN" altLang="en-US" sz="3200">
              <a:solidFill>
                <a:srgbClr val="EBA38C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>
            <p:ph type="title"/>
          </p:nvPr>
        </p:nvSpPr>
        <p:spPr>
          <a:xfrm>
            <a:off x="6022404" y="235723"/>
            <a:ext cx="4656584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Erica One" panose="02000000000000000000"/>
              <a:buNone/>
            </a:pPr>
            <a:r>
              <a:rPr lang="en-US" sz="4800" u="sng">
                <a:latin typeface="Erica One" panose="02000000000000000000"/>
                <a:ea typeface="Erica One" panose="02000000000000000000"/>
                <a:cs typeface="Erica One" panose="02000000000000000000"/>
                <a:sym typeface="Erica One" panose="02000000000000000000"/>
              </a:rPr>
              <a:t>Conclusion</a:t>
            </a:r>
            <a:endParaRPr sz="4800" u="sng">
              <a:latin typeface="Erica One" panose="02000000000000000000"/>
              <a:ea typeface="Erica One" panose="02000000000000000000"/>
              <a:cs typeface="Erica One" panose="02000000000000000000"/>
              <a:sym typeface="Erica One" panose="02000000000000000000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4492600" y="1355059"/>
            <a:ext cx="7128792" cy="504056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B37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164" name="Google Shape;164;p10"/>
          <p:cNvSpPr txBox="1"/>
          <p:nvPr>
            <p:ph type="body" idx="1"/>
          </p:nvPr>
        </p:nvSpPr>
        <p:spPr>
          <a:xfrm>
            <a:off x="4636616" y="1495627"/>
            <a:ext cx="6840760" cy="475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This Tic-Tac-Toe project helped me develop both technical and problem-solving skills. </a:t>
            </a:r>
            <a:endParaRPr lang="en-US" sz="3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Despite being a relatively simple game, the development process was rich in learning and practice.</a:t>
            </a:r>
            <a:endParaRPr lang="en-US" sz="3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From UI design to backend logic and from error handling to version control, the project gave me a real-world feel of software development</a:t>
            </a:r>
            <a:r>
              <a:rPr lang="en-US" sz="30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.</a:t>
            </a:r>
            <a:endParaRPr sz="30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pic>
        <p:nvPicPr>
          <p:cNvPr id="165" name="Google Shape;165;p10" descr="Conclusion PNG, Vector, PSD, and Clipart With Transparent Background for  Free Download | Pngtre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89830" y="1061372"/>
            <a:ext cx="3284551" cy="492682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>
            <p:ph type="title"/>
          </p:nvPr>
        </p:nvSpPr>
        <p:spPr>
          <a:xfrm>
            <a:off x="1293812" y="404664"/>
            <a:ext cx="9601200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5400"/>
              <a:buFont typeface="Erica One" panose="02000000000000000000"/>
              <a:buNone/>
            </a:pPr>
            <a:r>
              <a:rPr lang="en-US" sz="5400" u="sng">
                <a:solidFill>
                  <a:srgbClr val="CBCBCB"/>
                </a:solidFill>
                <a:latin typeface="Erica One" panose="02000000000000000000"/>
                <a:ea typeface="Erica One" panose="02000000000000000000"/>
                <a:cs typeface="Erica One" panose="02000000000000000000"/>
                <a:sym typeface="Erica One" panose="02000000000000000000"/>
              </a:rPr>
              <a:t>Future Scope</a:t>
            </a:r>
            <a:endParaRPr lang="en-US" sz="5400" u="sng">
              <a:solidFill>
                <a:srgbClr val="CBCBCB"/>
              </a:solidFill>
              <a:latin typeface="Erica One" panose="02000000000000000000"/>
              <a:ea typeface="Erica One" panose="02000000000000000000"/>
              <a:cs typeface="Erica One" panose="02000000000000000000"/>
              <a:sym typeface="Erica One" panose="02000000000000000000"/>
            </a:endParaRPr>
          </a:p>
        </p:txBody>
      </p:sp>
      <p:sp>
        <p:nvSpPr>
          <p:cNvPr id="171" name="Google Shape;171;p11"/>
          <p:cNvSpPr txBox="1"/>
          <p:nvPr>
            <p:ph type="body" idx="1"/>
          </p:nvPr>
        </p:nvSpPr>
        <p:spPr>
          <a:xfrm>
            <a:off x="261764" y="1484784"/>
            <a:ext cx="7416824" cy="496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BB3E4"/>
              </a:buClr>
              <a:buSzPts val="3200"/>
              <a:buNone/>
            </a:pPr>
            <a:r>
              <a:rPr lang="en-US" sz="3200" u="sng">
                <a:solidFill>
                  <a:srgbClr val="8BB3E4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Some possible enhancements include:</a:t>
            </a:r>
            <a:endParaRPr lang="en-US" sz="3200" u="sng">
              <a:solidFill>
                <a:srgbClr val="8BB3E4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Adding AI for single-player mode</a:t>
            </a:r>
            <a:endParaRPr lang="en-US" sz="2800">
              <a:solidFill>
                <a:srgbClr val="8BB3E4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Keeping track of scores over multiple rounds</a:t>
            </a:r>
            <a:endParaRPr lang="en-US" sz="2800">
              <a:solidFill>
                <a:srgbClr val="8BB3E4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Making the game responsive for mobile devices</a:t>
            </a:r>
            <a:endParaRPr lang="en-US" sz="2800">
              <a:solidFill>
                <a:srgbClr val="8BB3E4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Adding animations or sound effects for better user experience</a:t>
            </a:r>
            <a:endParaRPr sz="2800">
              <a:solidFill>
                <a:srgbClr val="8BB3E4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pic>
        <p:nvPicPr>
          <p:cNvPr id="172" name="Google Shape;172;p11" descr="Workday Integration Tutorial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831783" y="1653641"/>
            <a:ext cx="4095278" cy="407961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357708" y="0"/>
            <a:ext cx="3648472" cy="104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BAAEB"/>
              </a:buClr>
              <a:buSzPts val="3600"/>
              <a:buFont typeface="Erica One" panose="02000000000000000000"/>
              <a:buNone/>
            </a:pPr>
            <a:r>
              <a:rPr lang="en-US" sz="3600" u="sng">
                <a:solidFill>
                  <a:srgbClr val="BBAAEB"/>
                </a:solidFill>
                <a:latin typeface="Erica One" panose="02000000000000000000"/>
                <a:ea typeface="Erica One" panose="02000000000000000000"/>
                <a:cs typeface="Erica One" panose="02000000000000000000"/>
                <a:sym typeface="Erica One" panose="02000000000000000000"/>
              </a:rPr>
              <a:t>Introduction</a:t>
            </a:r>
            <a:endParaRPr lang="en-US" sz="3600" u="sng">
              <a:solidFill>
                <a:srgbClr val="BBAAEB"/>
              </a:solidFill>
              <a:latin typeface="Erica One" panose="02000000000000000000"/>
              <a:ea typeface="Erica One" panose="02000000000000000000"/>
              <a:cs typeface="Erica One" panose="02000000000000000000"/>
              <a:sym typeface="Erica One" panose="02000000000000000000"/>
            </a:endParaRPr>
          </a:p>
        </p:txBody>
      </p:sp>
      <p:sp>
        <p:nvSpPr>
          <p:cNvPr id="106" name="Google Shape;106;p2"/>
          <p:cNvSpPr txBox="1"/>
          <p:nvPr>
            <p:ph type="body" idx="1"/>
          </p:nvPr>
        </p:nvSpPr>
        <p:spPr>
          <a:xfrm>
            <a:off x="333772" y="1196752"/>
            <a:ext cx="6480720" cy="547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C1B3"/>
              </a:buClr>
              <a:buSzPts val="2800"/>
              <a:buNone/>
            </a:pPr>
            <a:r>
              <a:rPr lang="en-US" sz="2800" b="1">
                <a:solidFill>
                  <a:schemeClr val="tx1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Tic-Tac-Toe is a timeless and simple strategy game that has been used for years as a beginner-level programming project to introduce logic building, user interface design, and event handling. During my internship, I was tasked with creating a fully functional version of Tic-Tac-Toe that supported interactive play, intuitive design, and efficient logic. This project helped me strengthen my skills in programming, game development, and software design principles.</a:t>
            </a:r>
            <a:endParaRPr lang="en-US" sz="2800" b="1">
              <a:solidFill>
                <a:schemeClr val="tx1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62564" y="634380"/>
            <a:ext cx="3726160" cy="558924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263900" y="348146"/>
            <a:ext cx="6694608" cy="68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D276"/>
              </a:buClr>
              <a:buSzPts val="3600"/>
              <a:buFont typeface="Erica One" panose="02000000000000000000"/>
              <a:buNone/>
            </a:pPr>
            <a:r>
              <a:rPr lang="en-US" sz="3600" u="sng">
                <a:solidFill>
                  <a:srgbClr val="A8D276"/>
                </a:solidFill>
                <a:latin typeface="Erica One" panose="02000000000000000000"/>
                <a:ea typeface="Erica One" panose="02000000000000000000"/>
                <a:cs typeface="Erica One" panose="02000000000000000000"/>
                <a:sym typeface="Erica One" panose="02000000000000000000"/>
              </a:rPr>
              <a:t>Objective of the Project</a:t>
            </a:r>
            <a:endParaRPr lang="en-US" sz="3600" u="sng">
              <a:solidFill>
                <a:srgbClr val="A8D276"/>
              </a:solidFill>
              <a:latin typeface="Erica One" panose="02000000000000000000"/>
              <a:ea typeface="Erica One" panose="02000000000000000000"/>
              <a:cs typeface="Erica One" panose="02000000000000000000"/>
              <a:sym typeface="Erica One" panose="02000000000000000000"/>
            </a:endParaRPr>
          </a:p>
        </p:txBody>
      </p:sp>
      <p:sp>
        <p:nvSpPr>
          <p:cNvPr id="113" name="Google Shape;113;p3"/>
          <p:cNvSpPr txBox="1"/>
          <p:nvPr>
            <p:ph type="body" idx="1"/>
          </p:nvPr>
        </p:nvSpPr>
        <p:spPr>
          <a:xfrm>
            <a:off x="263900" y="1385826"/>
            <a:ext cx="6336704" cy="512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BAAEB"/>
              </a:buClr>
              <a:buSzPts val="2800"/>
              <a:buNone/>
            </a:pPr>
            <a:r>
              <a:rPr lang="en-US" sz="2800">
                <a:solidFill>
                  <a:srgbClr val="BBAAEB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The primary goal of this project was to : Understand the software development life cycle by creating a simple yet complete application. Implement core programming concepts like conditionals, loops, functions, and arrays. Learn basic game development and UI/UX concepts. Provide an interactive platform that allows two users to play the game on a single device</a:t>
            </a:r>
            <a:r>
              <a:rPr lang="en-US" sz="2800"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.</a:t>
            </a:r>
            <a:endParaRPr sz="2800"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</p:txBody>
      </p:sp>
      <p:pic>
        <p:nvPicPr>
          <p:cNvPr id="114" name="Google Shape;114;p3" descr="Duplo Tic Tac Toe - Days With Grey"/>
          <p:cNvPicPr preferRelativeResize="0"/>
          <p:nvPr/>
        </p:nvPicPr>
        <p:blipFill rotWithShape="1">
          <a:blip r:embed="rId1"/>
          <a:srcRect b="12200"/>
          <a:stretch>
            <a:fillRect/>
          </a:stretch>
        </p:blipFill>
        <p:spPr>
          <a:xfrm>
            <a:off x="6600604" y="1035434"/>
            <a:ext cx="5115977" cy="478713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body" idx="1"/>
          </p:nvPr>
        </p:nvSpPr>
        <p:spPr>
          <a:xfrm>
            <a:off x="477788" y="1486239"/>
            <a:ext cx="4320480" cy="18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C1B3"/>
              </a:buClr>
              <a:buSzPct val="100000"/>
              <a:buNone/>
            </a:pPr>
            <a:r>
              <a:rPr lang="en-US" sz="3200">
                <a:solidFill>
                  <a:srgbClr val="F1C1B3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The development of the Tic-Tac-Toe game involved the use of the following technologies.</a:t>
            </a:r>
            <a:endParaRPr lang="en-US" sz="3200">
              <a:solidFill>
                <a:srgbClr val="F1C1B3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382444" y="4174921"/>
            <a:ext cx="5328592" cy="165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BC669"/>
                </a:solidFill>
                <a:latin typeface="Times New Roman" panose="02020603050405020304" charset="0"/>
                <a:ea typeface="Erica One" panose="02000000000000000000"/>
                <a:cs typeface="Times New Roman" panose="02020603050405020304" charset="0"/>
                <a:sym typeface="Erica One" panose="02000000000000000000"/>
              </a:rPr>
              <a:t>NOTE : YOU CAN REPLACE THE TOOLS ABOVE BASED ON WHAT YOU ACTUALLY USED. </a:t>
            </a:r>
            <a:endParaRPr sz="2800">
              <a:solidFill>
                <a:srgbClr val="EBC669"/>
              </a:solidFill>
              <a:latin typeface="Times New Roman" panose="02020603050405020304" charset="0"/>
              <a:ea typeface="Erica One" panose="02000000000000000000"/>
              <a:cs typeface="Times New Roman" panose="02020603050405020304" charset="0"/>
              <a:sym typeface="Erica One" panose="0200000000000000000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1C1B3"/>
              </a:solidFill>
              <a:latin typeface="Times New Roman" panose="02020603050405020304" charset="0"/>
              <a:ea typeface="Century" panose="02040604050505020304"/>
              <a:cs typeface="Times New Roman" panose="02020603050405020304" charset="0"/>
              <a:sym typeface="Century" panose="02040604050505020304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39526" y="3603325"/>
            <a:ext cx="3816425" cy="290883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2"/>
          <a:srcRect l="24297" r="22028"/>
          <a:stretch>
            <a:fillRect/>
          </a:stretch>
        </p:blipFill>
        <p:spPr>
          <a:xfrm>
            <a:off x="7360717" y="1390609"/>
            <a:ext cx="3312368" cy="24147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23" name="Google Shape;123;p4"/>
          <p:cNvSpPr txBox="1"/>
          <p:nvPr/>
        </p:nvSpPr>
        <p:spPr>
          <a:xfrm>
            <a:off x="1485900" y="313200"/>
            <a:ext cx="83529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rgbClr val="987214"/>
                </a:solidFill>
                <a:latin typeface="Erica One" panose="02000000000000000000"/>
                <a:ea typeface="Erica One" panose="02000000000000000000"/>
                <a:cs typeface="Erica One" panose="02000000000000000000"/>
                <a:sym typeface="Erica One" panose="02000000000000000000"/>
              </a:rPr>
              <a:t>Tools</a:t>
            </a:r>
            <a:r>
              <a:rPr lang="en-US" sz="4000" u="sng">
                <a:solidFill>
                  <a:srgbClr val="3F3F3F"/>
                </a:solidFill>
                <a:latin typeface="Erica One" panose="02000000000000000000"/>
                <a:ea typeface="Erica One" panose="02000000000000000000"/>
                <a:cs typeface="Erica One" panose="02000000000000000000"/>
                <a:sym typeface="Erica One" panose="02000000000000000000"/>
              </a:rPr>
              <a:t> </a:t>
            </a:r>
            <a:r>
              <a:rPr lang="en-US" sz="4000" u="sng">
                <a:solidFill>
                  <a:srgbClr val="987214"/>
                </a:solidFill>
                <a:latin typeface="Erica One" panose="02000000000000000000"/>
                <a:ea typeface="Erica One" panose="02000000000000000000"/>
                <a:cs typeface="Erica One" panose="02000000000000000000"/>
                <a:sym typeface="Erica One" panose="02000000000000000000"/>
              </a:rPr>
              <a:t>and Technologies Used</a:t>
            </a:r>
            <a:endParaRPr sz="4000" u="sng">
              <a:solidFill>
                <a:srgbClr val="987214"/>
              </a:solidFill>
              <a:latin typeface="Erica One" panose="02000000000000000000"/>
              <a:ea typeface="Erica One" panose="02000000000000000000"/>
              <a:cs typeface="Erica One" panose="02000000000000000000"/>
              <a:sym typeface="Erica One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35396" y="440663"/>
            <a:ext cx="11521280" cy="792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38953"/>
              </a:buClr>
              <a:buSzPts val="4000"/>
              <a:buFont typeface="Erica One" panose="02000000000000000000"/>
              <a:buNone/>
            </a:pPr>
            <a:r>
              <a:rPr lang="en-US" u="sng">
                <a:solidFill>
                  <a:srgbClr val="938953"/>
                </a:solidFill>
                <a:latin typeface="Erica One" panose="02000000000000000000"/>
                <a:ea typeface="Erica One" panose="02000000000000000000"/>
                <a:cs typeface="Erica One" panose="02000000000000000000"/>
                <a:sym typeface="Erica One" panose="02000000000000000000"/>
              </a:rPr>
              <a:t>SYSTEM DESIGN AND ARCHITECTURE</a:t>
            </a:r>
            <a:endParaRPr lang="en-US" u="sng">
              <a:solidFill>
                <a:srgbClr val="938953"/>
              </a:solidFill>
              <a:latin typeface="Erica One" panose="02000000000000000000"/>
              <a:ea typeface="Erica One" panose="02000000000000000000"/>
              <a:cs typeface="Erica One" panose="02000000000000000000"/>
              <a:sym typeface="Erica One" panose="02000000000000000000"/>
            </a:endParaRPr>
          </a:p>
        </p:txBody>
      </p:sp>
      <p:sp>
        <p:nvSpPr>
          <p:cNvPr id="129" name="Google Shape;129;p5"/>
          <p:cNvSpPr txBox="1"/>
          <p:nvPr>
            <p:ph type="body" idx="1"/>
          </p:nvPr>
        </p:nvSpPr>
        <p:spPr>
          <a:xfrm>
            <a:off x="515716" y="1412776"/>
            <a:ext cx="5832648" cy="50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 sz="2800">
                <a:solidFill>
                  <a:srgbClr val="C00000"/>
                </a:solidFill>
                <a:latin typeface="Times New Roman" panose="02020603050405020304" charset="0"/>
                <a:ea typeface="Aharoni"/>
                <a:cs typeface="Times New Roman" panose="02020603050405020304" charset="0"/>
                <a:sym typeface="Aharoni"/>
              </a:rPr>
              <a:t> </a:t>
            </a:r>
            <a:r>
              <a:rPr lang="en-US" sz="2800" u="sng">
                <a:solidFill>
                  <a:srgbClr val="EBA38C"/>
                </a:solidFill>
                <a:latin typeface="Times New Roman" panose="02020603050405020304" charset="0"/>
                <a:ea typeface="Aharoni"/>
                <a:cs typeface="Times New Roman" panose="02020603050405020304" charset="0"/>
                <a:sym typeface="Aharoni"/>
              </a:rPr>
              <a:t>Game Flow:</a:t>
            </a:r>
            <a:endParaRPr lang="en-US" sz="2800" u="sng">
              <a:solidFill>
                <a:srgbClr val="EBA38C"/>
              </a:solidFill>
              <a:latin typeface="Times New Roman" panose="02020603050405020304" charset="0"/>
              <a:ea typeface="Aharoni"/>
              <a:cs typeface="Times New Roman" panose="02020603050405020304" charset="0"/>
              <a:sym typeface="Aharoni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The game starts with an empty 3x3 grid.</a:t>
            </a:r>
            <a:endParaRPr lang="en-US" sz="2800">
              <a:solidFill>
                <a:srgbClr val="8BB3E4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Players alternate turns, marking either X or O in the cells.</a:t>
            </a:r>
            <a:endParaRPr lang="en-US" sz="2800">
              <a:solidFill>
                <a:srgbClr val="8BB3E4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After each move, the system checks for a win or draw.</a:t>
            </a:r>
            <a:endParaRPr lang="en-US" sz="2800">
              <a:solidFill>
                <a:srgbClr val="8BB3E4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If a player wins or the grid is filled (draw), the game ends with a message.</a:t>
            </a:r>
            <a:endParaRPr sz="2800">
              <a:solidFill>
                <a:srgbClr val="8BB3E4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82444" y="1556792"/>
            <a:ext cx="5278751" cy="446425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" descr="Start Restart Buttons | OpenGameArt.or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7507" y="4121416"/>
            <a:ext cx="5473167" cy="273658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405780" y="476672"/>
            <a:ext cx="4752528" cy="3644744"/>
          </a:xfrm>
          <a:prstGeom prst="rect">
            <a:avLst/>
          </a:prstGeom>
          <a:solidFill>
            <a:srgbClr val="E8E2F8"/>
          </a:solidFill>
          <a:ln w="19050" cap="flat" cmpd="sng">
            <a:solidFill>
              <a:srgbClr val="1B37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621804" y="692696"/>
            <a:ext cx="432048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3A1F89"/>
                </a:solidFill>
                <a:latin typeface="Erica One" panose="02000000000000000000"/>
                <a:ea typeface="Erica One" panose="02000000000000000000"/>
                <a:cs typeface="Erica One" panose="02000000000000000000"/>
                <a:sym typeface="Erica One" panose="02000000000000000000"/>
              </a:rPr>
              <a:t>User Interface </a:t>
            </a:r>
            <a:r>
              <a:rPr lang="en-US" sz="3600" u="sng">
                <a:solidFill>
                  <a:srgbClr val="3A1F89"/>
                </a:solidFill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:</a:t>
            </a:r>
            <a:endParaRPr lang="en-US" sz="3600" u="sng">
              <a:solidFill>
                <a:srgbClr val="3A1F89"/>
              </a:solidFill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Geo" panose="02000603000000000000"/>
                <a:ea typeface="Geo" panose="02000603000000000000"/>
                <a:cs typeface="Geo" panose="02000603000000000000"/>
                <a:sym typeface="Geo" panose="02000603000000000000"/>
              </a:rPr>
              <a:t>Clean and minimalist design</a:t>
            </a:r>
            <a:endParaRPr lang="en-US" sz="2400">
              <a:solidFill>
                <a:schemeClr val="dk1"/>
              </a:solidFill>
              <a:latin typeface="Geo" panose="02000603000000000000"/>
              <a:ea typeface="Geo" panose="02000603000000000000"/>
              <a:cs typeface="Geo" panose="02000603000000000000"/>
              <a:sym typeface="Geo" panose="0200060300000000000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Geo" panose="02000603000000000000"/>
                <a:ea typeface="Geo" panose="02000603000000000000"/>
                <a:cs typeface="Geo" panose="02000603000000000000"/>
                <a:sym typeface="Geo" panose="02000603000000000000"/>
              </a:rPr>
              <a:t>Start/Restart button</a:t>
            </a:r>
            <a:endParaRPr lang="en-US" sz="2400">
              <a:solidFill>
                <a:schemeClr val="dk1"/>
              </a:solidFill>
              <a:latin typeface="Geo" panose="02000603000000000000"/>
              <a:ea typeface="Geo" panose="02000603000000000000"/>
              <a:cs typeface="Geo" panose="02000603000000000000"/>
              <a:sym typeface="Geo" panose="0200060300000000000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Geo" panose="02000603000000000000"/>
                <a:ea typeface="Geo" panose="02000603000000000000"/>
                <a:cs typeface="Geo" panose="02000603000000000000"/>
                <a:sym typeface="Geo" panose="02000603000000000000"/>
              </a:rPr>
              <a:t>Player turn display</a:t>
            </a:r>
            <a:endParaRPr lang="en-US" sz="2400">
              <a:solidFill>
                <a:schemeClr val="dk1"/>
              </a:solidFill>
              <a:latin typeface="Geo" panose="02000603000000000000"/>
              <a:ea typeface="Geo" panose="02000603000000000000"/>
              <a:cs typeface="Geo" panose="02000603000000000000"/>
              <a:sym typeface="Geo" panose="0200060300000000000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Geo" panose="02000603000000000000"/>
                <a:ea typeface="Geo" panose="02000603000000000000"/>
                <a:cs typeface="Geo" panose="02000603000000000000"/>
                <a:sym typeface="Geo" panose="02000603000000000000"/>
              </a:rPr>
              <a:t>Result pop-up or message after win/draw</a:t>
            </a:r>
            <a:endParaRPr sz="2400">
              <a:solidFill>
                <a:schemeClr val="dk1"/>
              </a:solidFill>
              <a:latin typeface="Geo" panose="02000603000000000000"/>
              <a:ea typeface="Geo" panose="02000603000000000000"/>
              <a:cs typeface="Geo" panose="02000603000000000000"/>
              <a:sym typeface="Geo" panose="02000603000000000000"/>
            </a:endParaRPr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38534" y="476672"/>
            <a:ext cx="4837720" cy="580526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body" idx="1"/>
          </p:nvPr>
        </p:nvSpPr>
        <p:spPr>
          <a:xfrm>
            <a:off x="261764" y="260648"/>
            <a:ext cx="7200800" cy="633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5000" lnSpcReduction="100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None/>
            </a:pPr>
            <a:r>
              <a:rPr lang="en-US" sz="4200" u="sng">
                <a:solidFill>
                  <a:schemeClr val="accent4"/>
                </a:solidFill>
                <a:latin typeface="Times New Roman" panose="02020603050405020304" charset="0"/>
                <a:ea typeface="Erica One" panose="02000000000000000000"/>
                <a:cs typeface="Times New Roman" panose="02020603050405020304" charset="0"/>
                <a:sym typeface="Erica One" panose="02000000000000000000"/>
              </a:rPr>
              <a:t>Implementation</a:t>
            </a:r>
            <a:r>
              <a:rPr lang="en-US" sz="4200" u="sng">
                <a:solidFill>
                  <a:srgbClr val="D1E0C1"/>
                </a:solidFill>
                <a:latin typeface="Times New Roman" panose="02020603050405020304" charset="0"/>
                <a:ea typeface="Erica One" panose="02000000000000000000"/>
                <a:cs typeface="Times New Roman" panose="02020603050405020304" charset="0"/>
                <a:sym typeface="Erica One" panose="02000000000000000000"/>
              </a:rPr>
              <a:t> </a:t>
            </a:r>
            <a:r>
              <a:rPr lang="en-US" sz="4200" u="sng">
                <a:solidFill>
                  <a:schemeClr val="accent4"/>
                </a:solidFill>
                <a:latin typeface="Times New Roman" panose="02020603050405020304" charset="0"/>
                <a:ea typeface="Erica One" panose="02000000000000000000"/>
                <a:cs typeface="Times New Roman" panose="02020603050405020304" charset="0"/>
                <a:sym typeface="Erica One" panose="02000000000000000000"/>
              </a:rPr>
              <a:t>Details</a:t>
            </a:r>
            <a:endParaRPr lang="en-US" sz="4200" u="sng">
              <a:solidFill>
                <a:schemeClr val="accent4"/>
              </a:solidFill>
              <a:latin typeface="Times New Roman" panose="02020603050405020304" charset="0"/>
              <a:ea typeface="Erica One" panose="02000000000000000000"/>
              <a:cs typeface="Times New Roman" panose="02020603050405020304" charset="0"/>
              <a:sym typeface="Erica One" panose="02000000000000000000"/>
            </a:endParaRPr>
          </a:p>
          <a:p>
            <a:pPr marL="0" lvl="0" indent="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en-US" sz="2800" b="1" u="sng">
                <a:solidFill>
                  <a:schemeClr val="dk2"/>
                </a:solidFill>
                <a:latin typeface="Times New Roman" panose="02020603050405020304" charset="0"/>
                <a:ea typeface="Arial Rounded"/>
                <a:cs typeface="Times New Roman" panose="02020603050405020304" charset="0"/>
                <a:sym typeface="Arial Rounded"/>
              </a:rPr>
              <a:t>LOGIC </a:t>
            </a:r>
            <a:r>
              <a:rPr lang="en-US" sz="3000" u="sng">
                <a:solidFill>
                  <a:schemeClr val="dk2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3000" u="sng">
              <a:solidFill>
                <a:schemeClr val="dk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A 2D array (or a single list) is used to track the game state.</a:t>
            </a:r>
            <a:endParaRPr lang="en-US">
              <a:solidFill>
                <a:srgbClr val="D1E0C1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A function checks all rows, columns, and diagonals after each move.</a:t>
            </a:r>
            <a:endParaRPr lang="en-US">
              <a:solidFill>
                <a:srgbClr val="D1E0C1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A move is considered valid only if the cell is empty.</a:t>
            </a:r>
            <a:endParaRPr lang="en-US">
              <a:solidFill>
                <a:srgbClr val="D1E0C1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0" lvl="0" indent="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US" sz="2800" b="1" u="sng">
                <a:solidFill>
                  <a:schemeClr val="dk2"/>
                </a:solidFill>
                <a:latin typeface="Times New Roman" panose="02020603050405020304" charset="0"/>
                <a:ea typeface="Arial Rounded"/>
                <a:cs typeface="Times New Roman" panose="02020603050405020304" charset="0"/>
                <a:sym typeface="Arial Rounded"/>
              </a:rPr>
              <a:t>KEY FUNCTIONS </a:t>
            </a:r>
            <a:r>
              <a:rPr lang="en-US" sz="3000" u="sng">
                <a:solidFill>
                  <a:schemeClr val="dk2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3000" u="sng">
              <a:solidFill>
                <a:schemeClr val="dk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check_winner(): Verifies if a player has won.</a:t>
            </a:r>
            <a:endParaRPr lang="en-US">
              <a:solidFill>
                <a:srgbClr val="D1E0C1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check_draw(): Checks if the game is a draw.</a:t>
            </a:r>
            <a:endParaRPr lang="en-US">
              <a:solidFill>
                <a:srgbClr val="D1E0C1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reset_game(): Resets the grid for a new match</a:t>
            </a:r>
            <a:r>
              <a:rPr lang="en-US"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.</a:t>
            </a:r>
            <a:endParaRPr lang="en-US"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0" lvl="0" indent="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sz="2800" b="1">
                <a:solidFill>
                  <a:schemeClr val="dk2"/>
                </a:solidFill>
                <a:latin typeface="Times New Roman" panose="02020603050405020304" charset="0"/>
                <a:ea typeface="Arial Rounded"/>
                <a:cs typeface="Times New Roman" panose="02020603050405020304" charset="0"/>
                <a:sym typeface="Arial Rounded"/>
              </a:rPr>
              <a:t>. </a:t>
            </a:r>
            <a:r>
              <a:rPr lang="en-US" sz="2800" b="1" u="sng">
                <a:solidFill>
                  <a:schemeClr val="dk2"/>
                </a:solidFill>
                <a:latin typeface="Times New Roman" panose="02020603050405020304" charset="0"/>
                <a:ea typeface="Arial Rounded"/>
                <a:cs typeface="Times New Roman" panose="02020603050405020304" charset="0"/>
                <a:sym typeface="Arial Rounded"/>
              </a:rPr>
              <a:t>CODE STRUCTURE :</a:t>
            </a:r>
            <a:endParaRPr lang="en-US" sz="2800" b="1" u="sng">
              <a:solidFill>
                <a:schemeClr val="dk2"/>
              </a:solidFill>
              <a:latin typeface="Times New Roman" panose="02020603050405020304" charset="0"/>
              <a:ea typeface="Arial Rounded"/>
              <a:cs typeface="Times New Roman" panose="02020603050405020304" charset="0"/>
              <a:sym typeface="Arial Rounded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Main File: Handles UI and game loop</a:t>
            </a:r>
            <a:endParaRPr lang="en-US">
              <a:solidFill>
                <a:srgbClr val="D1E0C1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Logic Module: Contains backend game logic</a:t>
            </a:r>
            <a:endParaRPr lang="en-US">
              <a:solidFill>
                <a:srgbClr val="D1E0C1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Assets: (if applicable) stores visuals/sounds</a:t>
            </a:r>
            <a:endParaRPr>
              <a:solidFill>
                <a:srgbClr val="D1E0C1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</p:txBody>
      </p:sp>
      <p:pic>
        <p:nvPicPr>
          <p:cNvPr id="144" name="Google Shape;144;p7" descr="Cheap Tic Tac Toe 6 X 6 Eva Coffee Tables Family Games Play Classic Game  Educational Game Toy Strategy Board Games For Families | Joom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318548" y="1179549"/>
            <a:ext cx="4498902" cy="449890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>
            <p:ph type="title"/>
          </p:nvPr>
        </p:nvSpPr>
        <p:spPr>
          <a:xfrm>
            <a:off x="156542" y="445714"/>
            <a:ext cx="739288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Erica One" panose="02000000000000000000"/>
              <a:buNone/>
            </a:pPr>
            <a:r>
              <a:rPr lang="en-US" sz="4400" u="sng">
                <a:solidFill>
                  <a:srgbClr val="7F7F7F"/>
                </a:solidFill>
                <a:latin typeface="Erica One" panose="02000000000000000000"/>
                <a:ea typeface="Erica One" panose="02000000000000000000"/>
                <a:cs typeface="Erica One" panose="02000000000000000000"/>
                <a:sym typeface="Erica One" panose="02000000000000000000"/>
              </a:rPr>
              <a:t>Challenges Faced</a:t>
            </a:r>
            <a:endParaRPr lang="en-US" sz="4400" u="sng">
              <a:solidFill>
                <a:srgbClr val="7F7F7F"/>
              </a:solidFill>
              <a:latin typeface="Erica One" panose="02000000000000000000"/>
              <a:ea typeface="Erica One" panose="02000000000000000000"/>
              <a:cs typeface="Erica One" panose="02000000000000000000"/>
              <a:sym typeface="Erica One" panose="02000000000000000000"/>
            </a:endParaRPr>
          </a:p>
        </p:txBody>
      </p:sp>
      <p:sp>
        <p:nvSpPr>
          <p:cNvPr id="150" name="Google Shape;150;p8"/>
          <p:cNvSpPr txBox="1"/>
          <p:nvPr>
            <p:ph type="body" idx="1"/>
          </p:nvPr>
        </p:nvSpPr>
        <p:spPr>
          <a:xfrm>
            <a:off x="156542" y="1238014"/>
            <a:ext cx="5976664" cy="535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800">
              <a:solidFill>
                <a:srgbClr val="FFCCFF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EBA38C"/>
              </a:buClr>
              <a:buSzPts val="2800"/>
              <a:buChar char="•"/>
            </a:pPr>
            <a:r>
              <a:rPr lang="en-US" sz="2800">
                <a:solidFill>
                  <a:srgbClr val="EBA38C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Managing UI responsiveness for different devices.</a:t>
            </a:r>
            <a:endParaRPr lang="en-US" sz="2800">
              <a:solidFill>
                <a:srgbClr val="EBA38C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EBA38C"/>
              </a:buClr>
              <a:buSzPts val="2800"/>
              <a:buChar char="•"/>
            </a:pPr>
            <a:r>
              <a:rPr lang="en-US" sz="2800">
                <a:solidFill>
                  <a:srgbClr val="EBA38C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Handling edge cases (e.g., double-clicking same cell).</a:t>
            </a:r>
            <a:endParaRPr lang="en-US" sz="2800">
              <a:solidFill>
                <a:srgbClr val="EBA38C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EBA38C"/>
              </a:buClr>
              <a:buSzPts val="2800"/>
              <a:buChar char="•"/>
            </a:pPr>
            <a:r>
              <a:rPr lang="en-US" sz="2800">
                <a:solidFill>
                  <a:srgbClr val="EBA38C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Ensuring real-time updates of player turns.</a:t>
            </a:r>
            <a:endParaRPr lang="en-US" sz="2800">
              <a:solidFill>
                <a:srgbClr val="EBA38C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EBA38C"/>
              </a:buClr>
              <a:buSzPts val="2800"/>
              <a:buChar char="•"/>
            </a:pPr>
            <a:r>
              <a:rPr lang="en-US" sz="2800">
                <a:solidFill>
                  <a:srgbClr val="EBA38C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Debugging win-check logic for all conditions.</a:t>
            </a:r>
            <a:endParaRPr sz="2800">
              <a:solidFill>
                <a:srgbClr val="EBA38C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</p:txBody>
      </p:sp>
      <p:pic>
        <p:nvPicPr>
          <p:cNvPr id="151" name="Google Shape;151;p8" descr="Tic Tac Toe Challenge [Free Printable Puzzle]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742484" y="823764"/>
            <a:ext cx="4750322" cy="475032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2998068" y="476672"/>
            <a:ext cx="7272808" cy="75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Erica One" panose="02000000000000000000"/>
              <a:buNone/>
            </a:pPr>
            <a:r>
              <a:rPr lang="en-US" sz="4400" u="sng">
                <a:solidFill>
                  <a:schemeClr val="accent5"/>
                </a:solidFill>
                <a:latin typeface="Erica One" panose="02000000000000000000"/>
                <a:ea typeface="Erica One" panose="02000000000000000000"/>
                <a:cs typeface="Erica One" panose="02000000000000000000"/>
                <a:sym typeface="Erica One" panose="02000000000000000000"/>
              </a:rPr>
              <a:t>LEARNING OUTCOMES</a:t>
            </a:r>
            <a:endParaRPr lang="en-US" sz="4400" u="sng">
              <a:solidFill>
                <a:schemeClr val="accent5"/>
              </a:solidFill>
              <a:latin typeface="Erica One" panose="02000000000000000000"/>
              <a:ea typeface="Erica One" panose="02000000000000000000"/>
              <a:cs typeface="Erica One" panose="02000000000000000000"/>
              <a:sym typeface="Erica One" panose="02000000000000000000"/>
            </a:endParaRPr>
          </a:p>
        </p:txBody>
      </p:sp>
      <p:sp>
        <p:nvSpPr>
          <p:cNvPr id="157" name="Google Shape;157;p9"/>
          <p:cNvSpPr txBox="1"/>
          <p:nvPr>
            <p:ph type="body" idx="1"/>
          </p:nvPr>
        </p:nvSpPr>
        <p:spPr>
          <a:xfrm>
            <a:off x="549796" y="1412776"/>
            <a:ext cx="11089232" cy="496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3200"/>
              <a:buNone/>
            </a:pPr>
            <a:r>
              <a:rPr lang="en-US" sz="3200" b="1" u="sng">
                <a:solidFill>
                  <a:srgbClr val="B2B2B2"/>
                </a:solidFill>
                <a:latin typeface="Times New Roman" panose="02020603050405020304" charset="0"/>
                <a:ea typeface="Arial Rounded"/>
                <a:cs typeface="Times New Roman" panose="02020603050405020304" charset="0"/>
                <a:sym typeface="Arial Rounded"/>
              </a:rPr>
              <a:t>This internship project taught me</a:t>
            </a:r>
            <a:r>
              <a:rPr lang="en-US" sz="3200" b="1">
                <a:solidFill>
                  <a:srgbClr val="B2B2B2"/>
                </a:solidFill>
                <a:latin typeface="Times New Roman" panose="02020603050405020304" charset="0"/>
                <a:ea typeface="Arial Rounded"/>
                <a:cs typeface="Times New Roman" panose="02020603050405020304" charset="0"/>
                <a:sym typeface="Arial Rounded"/>
              </a:rPr>
              <a:t>:</a:t>
            </a:r>
            <a:endParaRPr lang="en-US" sz="3200" b="1">
              <a:solidFill>
                <a:srgbClr val="B2B2B2"/>
              </a:solidFill>
              <a:latin typeface="Times New Roman" panose="02020603050405020304" charset="0"/>
              <a:ea typeface="Arial Rounded"/>
              <a:cs typeface="Times New Roman" panose="02020603050405020304" charset="0"/>
              <a:sym typeface="Arial Rounded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B2B2B2"/>
              </a:buClr>
              <a:buSzPts val="3200"/>
              <a:buChar char="•"/>
            </a:pPr>
            <a:r>
              <a:rPr lang="en-US" sz="3200">
                <a:solidFill>
                  <a:srgbClr val="B2B2B2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How to structure and manage a small-to-medium scale software project.</a:t>
            </a:r>
            <a:endParaRPr lang="en-US" sz="3200">
              <a:solidFill>
                <a:srgbClr val="B2B2B2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B2B2B2"/>
              </a:buClr>
              <a:buSzPts val="3200"/>
              <a:buChar char="•"/>
            </a:pPr>
            <a:r>
              <a:rPr lang="en-US" sz="3200">
                <a:solidFill>
                  <a:srgbClr val="B2B2B2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The importance of clean code and modular programming.</a:t>
            </a:r>
            <a:endParaRPr lang="en-US" sz="3200">
              <a:solidFill>
                <a:srgbClr val="B2B2B2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B2B2B2"/>
              </a:buClr>
              <a:buSzPts val="3200"/>
              <a:buChar char="•"/>
            </a:pPr>
            <a:r>
              <a:rPr lang="en-US" sz="3200">
                <a:solidFill>
                  <a:srgbClr val="B2B2B2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Hands-on experience in creating user-friendly interfaces.</a:t>
            </a:r>
            <a:endParaRPr lang="en-US" sz="3200">
              <a:solidFill>
                <a:srgbClr val="B2B2B2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B2B2B2"/>
              </a:buClr>
              <a:buSzPts val="3200"/>
              <a:buChar char="•"/>
            </a:pPr>
            <a:r>
              <a:rPr lang="en-US" sz="3200">
                <a:solidFill>
                  <a:srgbClr val="B2B2B2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Basics of software testing and debugging.</a:t>
            </a:r>
            <a:endParaRPr lang="en-US" sz="3200">
              <a:solidFill>
                <a:srgbClr val="B2B2B2"/>
              </a:solidFill>
              <a:latin typeface="Times New Roman" panose="02020603050405020304" charset="0"/>
              <a:ea typeface="Geo" panose="02000603000000000000"/>
              <a:cs typeface="Times New Roman" panose="02020603050405020304" charset="0"/>
              <a:sym typeface="Geo" panose="0200060300000000000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B2B2B2"/>
              </a:buClr>
              <a:buSzPts val="3200"/>
              <a:buChar char="•"/>
            </a:pPr>
            <a:r>
              <a:rPr lang="en-US" sz="3200">
                <a:solidFill>
                  <a:srgbClr val="B2B2B2"/>
                </a:solidFill>
                <a:latin typeface="Times New Roman" panose="02020603050405020304" charset="0"/>
                <a:ea typeface="Geo" panose="02000603000000000000"/>
                <a:cs typeface="Times New Roman" panose="02020603050405020304" charset="0"/>
                <a:sym typeface="Geo" panose="02000603000000000000"/>
              </a:rPr>
              <a:t>Effective use of version control systems</a:t>
            </a:r>
            <a:r>
              <a:rPr lang="en-US" sz="3200">
                <a:solidFill>
                  <a:srgbClr val="F8ECCC"/>
                </a:solidFill>
                <a:latin typeface="Times New Roman" panose="02020603050405020304" charset="0"/>
                <a:ea typeface="Comic Sans MS" panose="030F0702030302020204"/>
                <a:cs typeface="Times New Roman" panose="02020603050405020304" charset="0"/>
                <a:sym typeface="Comic Sans MS" panose="030F0702030302020204"/>
              </a:rPr>
              <a:t>.</a:t>
            </a:r>
            <a:endParaRPr sz="3200">
              <a:solidFill>
                <a:srgbClr val="F8ECCC"/>
              </a:solidFill>
              <a:latin typeface="Times New Roman" panose="02020603050405020304" charset="0"/>
              <a:ea typeface="Comic Sans MS" panose="030F0702030302020204"/>
              <a:cs typeface="Times New Roman" panose="02020603050405020304" charset="0"/>
              <a:sym typeface="Comic Sans MS" panose="030F07020303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odgrain 16x9">
  <a:themeElements>
    <a:clrScheme name="Woodgrain_16x9">
      <a:dk1>
        <a:srgbClr val="000000"/>
      </a:dk1>
      <a:lt1>
        <a:srgbClr val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Woodgrain_16x9">
      <a:dk1>
        <a:srgbClr val="000000"/>
      </a:dk1>
      <a:lt1>
        <a:srgbClr val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3085</Words>
  <Application>WPS Presentation</Application>
  <PresentationFormat/>
  <Paragraphs>79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SimSun</vt:lpstr>
      <vt:lpstr>Wingdings</vt:lpstr>
      <vt:lpstr>Arial</vt:lpstr>
      <vt:lpstr>Century</vt:lpstr>
      <vt:lpstr>Erica One</vt:lpstr>
      <vt:lpstr>Geo</vt:lpstr>
      <vt:lpstr>Aharoni</vt:lpstr>
      <vt:lpstr>Segoe Print</vt:lpstr>
      <vt:lpstr>Arial Rounded</vt:lpstr>
      <vt:lpstr>Comic Sans MS</vt:lpstr>
      <vt:lpstr>Microsoft YaHei</vt:lpstr>
      <vt:lpstr>Arial Unicode MS</vt:lpstr>
      <vt:lpstr>Times New Roman</vt:lpstr>
      <vt:lpstr>Woodgrain 16x9</vt:lpstr>
      <vt:lpstr>TIC-TAC-TOE</vt:lpstr>
      <vt:lpstr>Introduction</vt:lpstr>
      <vt:lpstr>Objective of the Project</vt:lpstr>
      <vt:lpstr>PowerPoint 演示文稿</vt:lpstr>
      <vt:lpstr>SYSTEM DESIGN AND ARCHITECTURE</vt:lpstr>
      <vt:lpstr>PowerPoint 演示文稿</vt:lpstr>
      <vt:lpstr>PowerPoint 演示文稿</vt:lpstr>
      <vt:lpstr>Challenges Faced</vt:lpstr>
      <vt:lpstr>LEARNING OUTCOMES</vt:lpstr>
      <vt:lpstr>Conclusion</vt:lpstr>
      <vt:lpstr>Future Scope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TIC-TAC-TOE</dc:title>
  <dc:creator>Kumkum Agarwal</dc:creator>
  <cp:lastModifiedBy>Adi Charan</cp:lastModifiedBy>
  <cp:revision>1</cp:revision>
  <dcterms:created xsi:type="dcterms:W3CDTF">2025-05-29T02:35:31Z</dcterms:created>
  <dcterms:modified xsi:type="dcterms:W3CDTF">2025-05-29T02:35:31Z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ICV">
    <vt:lpwstr>DF6F53EC31504CFE91A824471B543598_13</vt:lpwstr>
  </property>
  <property fmtid="{D5CDD505-2E9C-101B-9397-08002B2CF9AE}" pid="9" name="KSOProductBuildVer">
    <vt:lpwstr>1033-12.2.0.21183</vt:lpwstr>
  </property>
</Properties>
</file>